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#" TargetMode="External"/><Relationship Id="rId5" Type="http://schemas.openxmlformats.org/officeDocument/2006/relationships/hyperlink" Target="#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image" Target="../media/image-10-3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BloodBank AI: Solving the Global Blood Crisis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 invisible neurosymbolic AI system that orchestrates blood supply chains in real-time—saving lives without requiring anyone to change their behavior.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01" y="544711"/>
            <a:ext cx="7757398" cy="1165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Nobody "Uses" BloodBank AI—It Just Works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93301" y="2006917"/>
            <a:ext cx="7757398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is the brilliance: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EF9C82"/>
                </a:highlight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zero behavior change required.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Hospitals use their existing systems. Blood banks use their existing dashboards. Donors receive normal text messages. Patients receive blood.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3301" y="3180517"/>
            <a:ext cx="7757398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Nobody downloads an app. Nobody gets trained. Nobody changes their workflow. The AI simply orchestrates everything behind the scenes—making the entire system work seamlessly.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93301" y="4354116"/>
            <a:ext cx="7757398" cy="2563178"/>
          </a:xfrm>
          <a:prstGeom prst="roundRect">
            <a:avLst>
              <a:gd name="adj" fmla="val 1159"/>
            </a:avLst>
          </a:prstGeom>
          <a:solidFill>
            <a:srgbClr val="315251"/>
          </a:solidFill>
          <a:ln/>
        </p:spPr>
      </p:sp>
      <p:sp>
        <p:nvSpPr>
          <p:cNvPr id="7" name="Shape 4"/>
          <p:cNvSpPr/>
          <p:nvPr/>
        </p:nvSpPr>
        <p:spPr>
          <a:xfrm>
            <a:off x="693301" y="4354116"/>
            <a:ext cx="3878699" cy="1440061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891302" y="4552117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Result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91302" y="4962287"/>
            <a:ext cx="3482697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Fewer people dying. It's that simple.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572000" y="4354116"/>
            <a:ext cx="3878699" cy="1440061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1" name="Shape 8"/>
          <p:cNvSpPr/>
          <p:nvPr/>
        </p:nvSpPr>
        <p:spPr>
          <a:xfrm>
            <a:off x="4572000" y="4354116"/>
            <a:ext cx="22860" cy="1440061"/>
          </a:xfrm>
          <a:prstGeom prst="roundRect">
            <a:avLst>
              <a:gd name="adj" fmla="val 129992"/>
            </a:avLst>
          </a:prstGeom>
          <a:solidFill>
            <a:srgbClr val="4A6B6A"/>
          </a:solidFill>
          <a:ln/>
        </p:spPr>
      </p:sp>
      <p:sp>
        <p:nvSpPr>
          <p:cNvPr id="12" name="Text 9"/>
          <p:cNvSpPr/>
          <p:nvPr/>
        </p:nvSpPr>
        <p:spPr>
          <a:xfrm>
            <a:off x="4770001" y="4552117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Impact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770001" y="4962287"/>
            <a:ext cx="348269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Lives saved without anyone knowing there's AI involved.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93301" y="5794177"/>
            <a:ext cx="7757398" cy="1123117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5" name="Shape 12"/>
          <p:cNvSpPr/>
          <p:nvPr/>
        </p:nvSpPr>
        <p:spPr>
          <a:xfrm>
            <a:off x="693301" y="5794177"/>
            <a:ext cx="7757398" cy="22860"/>
          </a:xfrm>
          <a:prstGeom prst="roundRect">
            <a:avLst>
              <a:gd name="adj" fmla="val 129992"/>
            </a:avLst>
          </a:prstGeom>
          <a:solidFill>
            <a:srgbClr val="4A6B6A"/>
          </a:solidFill>
          <a:ln/>
        </p:spPr>
      </p:sp>
      <p:sp>
        <p:nvSpPr>
          <p:cNvPr id="16" name="Text 13"/>
          <p:cNvSpPr/>
          <p:nvPr/>
        </p:nvSpPr>
        <p:spPr>
          <a:xfrm>
            <a:off x="891302" y="5992178"/>
            <a:ext cx="233064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Future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891302" y="6402348"/>
            <a:ext cx="7361396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blood crisis that finally has a solution.</a:t>
            </a:r>
            <a:endParaRPr lang="en-US" sz="15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1" y="7140059"/>
            <a:ext cx="1859875" cy="544711"/>
          </a:xfrm>
          <a:prstGeom prst="rect">
            <a:avLst/>
          </a:prstGeom>
        </p:spPr>
      </p:pic>
      <p:pic>
        <p:nvPicPr>
          <p:cNvPr id="19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117" y="7140059"/>
            <a:ext cx="2376845" cy="5447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7673"/>
            <a:ext cx="75571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Crisis Killing 10,000 Daily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90098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10K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936784" y="3779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Daily Deaths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274582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People die every day from lack of available blood—a completely preventable tragedy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2690098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15%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4250293" y="3779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Blood Wasted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51233" y="4274582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Discarded due to expiration while nearby hospitals face critical shortages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64743" y="2690098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35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7563803" y="3779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Days to Expire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4743" y="4274582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Blood units have limited shelf life, creating urgent logistics challenges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8252" y="2690098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5km</a:t>
            </a:r>
            <a:endParaRPr lang="en-US" sz="6200" dirty="0"/>
          </a:p>
        </p:txBody>
      </p:sp>
      <p:sp>
        <p:nvSpPr>
          <p:cNvPr id="13" name="Text 11"/>
          <p:cNvSpPr/>
          <p:nvPr/>
        </p:nvSpPr>
        <p:spPr>
          <a:xfrm>
            <a:off x="10877312" y="37790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Average Distance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8252" y="4274582"/>
            <a:ext cx="30144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Between hospitals with surpluses and those with critical shortages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07587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blood supply chain is fundamentally broken. Hospitals desperately need blood while units expire unused just kilometers away. No real-time coordination exists.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26193"/>
            <a:ext cx="75109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the Current System Fails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128498"/>
            <a:ext cx="28991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Real-Time Visibility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624036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Blood banks and hospitals don't share inventory data. Each operates blind to what others have or need.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889182"/>
            <a:ext cx="4158734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Manual Coordination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624036"/>
            <a:ext cx="36801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Emergency needs trigger frantic phone calls and WhatsApp messages. Critical time is lost searching for blood.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889182"/>
            <a:ext cx="4158853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128498"/>
            <a:ext cx="29117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Inefficient Distribution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624036"/>
            <a:ext cx="368022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Hospital A throws away expiring O+ while Hospital B cancels surgeries for lack of O+—despite being 5km apart.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317" y="648176"/>
            <a:ext cx="9313783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BloodBank AI: Invisible Orchestration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3317" y="1810464"/>
            <a:ext cx="12983766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breakthrough insight: 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highlight>
                  <a:srgbClr val="EF9C82"/>
                </a:highlight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Nobody needs to change their behavior.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The AI works entirely behind the scenes.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317" y="2451378"/>
            <a:ext cx="1176099" cy="1709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34565" y="2686526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Network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2234565" y="3173492"/>
            <a:ext cx="11572518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Neural network connects all hospitals, blood banks, ambulances, and ERs via simple API integration. Tracks inventory, expiry dates, and demand patterns continuously.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7" y="4161353"/>
            <a:ext cx="1176099" cy="1709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34565" y="4396502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Intelligent Routing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234565" y="4883468"/>
            <a:ext cx="11572518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Knowledge graph maps relationships between 50+ hospitals, 200+ donation centers, blood units, donors, and patients. GNN reasoning instantly finds optimal solutions.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7" y="5871329"/>
            <a:ext cx="1176099" cy="1709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34565" y="6106478"/>
            <a:ext cx="3020854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Automatic Coordination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2234565" y="6593443"/>
            <a:ext cx="11572518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System dispatches couriers, reserves blood, notifies staff, and calls donors—all automatically using existing infrastructure and workflows.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897" y="925711"/>
            <a:ext cx="7675007" cy="1234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Emergency Response: 3:47 AM Car Accident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20897" y="2684978"/>
            <a:ext cx="276272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the Paramedic Does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220897" y="3511987"/>
            <a:ext cx="2762726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Scans patient wristband or enters basic information on their standard tablet—exactly what they already do today.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0897" y="5064800"/>
            <a:ext cx="246899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the Doctor Sees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220897" y="5583198"/>
            <a:ext cx="2762726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Simple notification: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"O- blood ready in trauma bay"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20897" y="6443543"/>
            <a:ext cx="2762726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They think: "Wow, we're prepared today."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503212" y="2684978"/>
            <a:ext cx="308871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the AI Does (Invisibly)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9503212" y="3203377"/>
            <a:ext cx="44001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Receives data: 3 patients incoming with blood type needs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503212" y="3948232"/>
            <a:ext cx="44001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Checks knowledge graph: Receiving hospital lacks sufficient O-negative units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503212" y="4693087"/>
            <a:ext cx="4400193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GNN solves in 2 seconds: Finds compatible blood 7km away, prioritizes units expiring soonest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9503212" y="5773698"/>
            <a:ext cx="440019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Coordinates automatically: Reserves blood, dispatches courier, notifies ER team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503212" y="6518553"/>
            <a:ext cx="440019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5"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Blood arrives 2 minutes before ambulance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6235"/>
            <a:ext cx="99405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Three Scenarios, Zero Behavior Change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89002"/>
            <a:ext cx="4158734" cy="4434364"/>
          </a:xfrm>
          <a:prstGeom prst="roundRect">
            <a:avLst>
              <a:gd name="adj" fmla="val 86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2519482"/>
            <a:ext cx="4097774" cy="718066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5" name="Text 3"/>
          <p:cNvSpPr/>
          <p:nvPr/>
        </p:nvSpPr>
        <p:spPr>
          <a:xfrm>
            <a:off x="2737604" y="2654141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107519" y="3476863"/>
            <a:ext cx="31651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Emergency Optimization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3972401"/>
            <a:ext cx="361914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Multi-vehicle accident with 3 critical patients. AI coordinates blood from 5 locations, prioritizing expiring units, ensuring everything arrives before patients. ER team simply receives notification.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489002"/>
            <a:ext cx="4158734" cy="4434364"/>
          </a:xfrm>
          <a:prstGeom prst="roundRect">
            <a:avLst>
              <a:gd name="adj" fmla="val 86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6253" y="2519482"/>
            <a:ext cx="4097774" cy="718066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0" name="Text 8"/>
          <p:cNvSpPr/>
          <p:nvPr/>
        </p:nvSpPr>
        <p:spPr>
          <a:xfrm>
            <a:off x="7135654" y="2654141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5505569" y="34768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Wastage Prevention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05569" y="3972401"/>
            <a:ext cx="361914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System detects 20 units of A+ expiring in 48 hours at Center North, predicts no local demand, finds Hospital South needs A+ tomorrow. Automatically arranges transfer using existing couriers.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2489002"/>
            <a:ext cx="4158853" cy="4434364"/>
          </a:xfrm>
          <a:prstGeom prst="roundRect">
            <a:avLst>
              <a:gd name="adj" fmla="val 863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64303" y="2519482"/>
            <a:ext cx="4097893" cy="718066"/>
          </a:xfrm>
          <a:prstGeom prst="rect">
            <a:avLst/>
          </a:prstGeom>
          <a:solidFill>
            <a:srgbClr val="315251"/>
          </a:solidFill>
          <a:ln/>
        </p:spPr>
      </p:sp>
      <p:sp>
        <p:nvSpPr>
          <p:cNvPr id="15" name="Text 13"/>
          <p:cNvSpPr/>
          <p:nvPr/>
        </p:nvSpPr>
        <p:spPr>
          <a:xfrm>
            <a:off x="11533703" y="2654141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9903619" y="3476863"/>
            <a:ext cx="28979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Donor Outreach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03619" y="3972401"/>
            <a:ext cx="3619262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predicts AB- shortage in 72 hours, analyzes 10,000 donors, identifies 50 eligible AB- donors based on location, donation history, and past responsiveness. Sends personalized SMS requests.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915" y="541377"/>
            <a:ext cx="6573441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Adoption Happens Instantly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50915" y="1367433"/>
            <a:ext cx="3828098" cy="3248620"/>
          </a:xfrm>
          <a:prstGeom prst="roundRect">
            <a:avLst>
              <a:gd name="adj" fmla="val 859"/>
            </a:avLst>
          </a:prstGeom>
          <a:solidFill>
            <a:srgbClr val="315251"/>
          </a:solidFill>
          <a:ln/>
        </p:spPr>
      </p:sp>
      <p:sp>
        <p:nvSpPr>
          <p:cNvPr id="5" name="Shape 2"/>
          <p:cNvSpPr/>
          <p:nvPr/>
        </p:nvSpPr>
        <p:spPr>
          <a:xfrm>
            <a:off x="836890" y="1553408"/>
            <a:ext cx="557927" cy="557927"/>
          </a:xfrm>
          <a:prstGeom prst="roundRect">
            <a:avLst>
              <a:gd name="adj" fmla="val 16387602"/>
            </a:avLst>
          </a:prstGeom>
          <a:solidFill>
            <a:srgbClr val="EF9C8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362" y="1706880"/>
            <a:ext cx="250984" cy="250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890" y="2297311"/>
            <a:ext cx="218801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Hospitals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36890" y="2682359"/>
            <a:ext cx="345614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80% reduction in blood shortages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836890" y="3044904"/>
            <a:ext cx="345614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60% reduction in wastage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836890" y="3407450"/>
            <a:ext cx="345614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staff training required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836890" y="3769995"/>
            <a:ext cx="345614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Works with existing systems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836890" y="4132540"/>
            <a:ext cx="345614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Saves $200-500 per unit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4664988" y="1367433"/>
            <a:ext cx="3828098" cy="3248620"/>
          </a:xfrm>
          <a:prstGeom prst="roundRect">
            <a:avLst>
              <a:gd name="adj" fmla="val 859"/>
            </a:avLst>
          </a:prstGeom>
          <a:solidFill>
            <a:srgbClr val="315251"/>
          </a:solidFill>
          <a:ln/>
        </p:spPr>
      </p:sp>
      <p:sp>
        <p:nvSpPr>
          <p:cNvPr id="14" name="Shape 10"/>
          <p:cNvSpPr/>
          <p:nvPr/>
        </p:nvSpPr>
        <p:spPr>
          <a:xfrm>
            <a:off x="4850963" y="1553408"/>
            <a:ext cx="557927" cy="557927"/>
          </a:xfrm>
          <a:prstGeom prst="roundRect">
            <a:avLst>
              <a:gd name="adj" fmla="val 16387602"/>
            </a:avLst>
          </a:prstGeom>
          <a:solidFill>
            <a:srgbClr val="EF9C8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4435" y="1706880"/>
            <a:ext cx="250984" cy="2509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50963" y="2297311"/>
            <a:ext cx="218801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Blood Banks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4850963" y="2682359"/>
            <a:ext cx="345614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Less waste equals more funding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4850963" y="3044904"/>
            <a:ext cx="345614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Better utilization metrics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4850963" y="3407450"/>
            <a:ext cx="345614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Simple API integration</a:t>
            </a:r>
            <a:endParaRPr lang="en-US" sz="1450" dirty="0"/>
          </a:p>
        </p:txBody>
      </p:sp>
      <p:sp>
        <p:nvSpPr>
          <p:cNvPr id="20" name="Text 15"/>
          <p:cNvSpPr/>
          <p:nvPr/>
        </p:nvSpPr>
        <p:spPr>
          <a:xfrm>
            <a:off x="4850963" y="3769995"/>
            <a:ext cx="3456146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coordination capability</a:t>
            </a:r>
            <a:endParaRPr lang="en-US" sz="1450" dirty="0"/>
          </a:p>
        </p:txBody>
      </p:sp>
      <p:sp>
        <p:nvSpPr>
          <p:cNvPr id="21" name="Shape 16"/>
          <p:cNvSpPr/>
          <p:nvPr/>
        </p:nvSpPr>
        <p:spPr>
          <a:xfrm>
            <a:off x="650915" y="4802029"/>
            <a:ext cx="7842171" cy="2886075"/>
          </a:xfrm>
          <a:prstGeom prst="roundRect">
            <a:avLst>
              <a:gd name="adj" fmla="val 967"/>
            </a:avLst>
          </a:prstGeom>
          <a:solidFill>
            <a:srgbClr val="315251"/>
          </a:solidFill>
          <a:ln/>
        </p:spPr>
      </p:sp>
      <p:sp>
        <p:nvSpPr>
          <p:cNvPr id="22" name="Shape 17"/>
          <p:cNvSpPr/>
          <p:nvPr/>
        </p:nvSpPr>
        <p:spPr>
          <a:xfrm>
            <a:off x="836890" y="4988004"/>
            <a:ext cx="557927" cy="557927"/>
          </a:xfrm>
          <a:prstGeom prst="roundRect">
            <a:avLst>
              <a:gd name="adj" fmla="val 16387602"/>
            </a:avLst>
          </a:prstGeom>
          <a:solidFill>
            <a:srgbClr val="EF9C82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362" y="5141476"/>
            <a:ext cx="250984" cy="25098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836890" y="5731907"/>
            <a:ext cx="218801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Government</a:t>
            </a:r>
            <a:endParaRPr lang="en-US" sz="1700" dirty="0"/>
          </a:p>
        </p:txBody>
      </p:sp>
      <p:sp>
        <p:nvSpPr>
          <p:cNvPr id="25" name="Text 19"/>
          <p:cNvSpPr/>
          <p:nvPr/>
        </p:nvSpPr>
        <p:spPr>
          <a:xfrm>
            <a:off x="836890" y="6116955"/>
            <a:ext cx="7470219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National blood crisis solved</a:t>
            </a:r>
            <a:endParaRPr lang="en-US" sz="1450" dirty="0"/>
          </a:p>
        </p:txBody>
      </p:sp>
      <p:sp>
        <p:nvSpPr>
          <p:cNvPr id="26" name="Text 20"/>
          <p:cNvSpPr/>
          <p:nvPr/>
        </p:nvSpPr>
        <p:spPr>
          <a:xfrm>
            <a:off x="836890" y="6479500"/>
            <a:ext cx="7470219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 public behavior change needed</a:t>
            </a:r>
            <a:endParaRPr lang="en-US" sz="1450" dirty="0"/>
          </a:p>
        </p:txBody>
      </p:sp>
      <p:sp>
        <p:nvSpPr>
          <p:cNvPr id="27" name="Text 21"/>
          <p:cNvSpPr/>
          <p:nvPr/>
        </p:nvSpPr>
        <p:spPr>
          <a:xfrm>
            <a:off x="836890" y="6842046"/>
            <a:ext cx="7470219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Massive healthcare cost savings</a:t>
            </a:r>
            <a:endParaRPr lang="en-US" sz="1450" dirty="0"/>
          </a:p>
        </p:txBody>
      </p:sp>
      <p:sp>
        <p:nvSpPr>
          <p:cNvPr id="28" name="Text 22"/>
          <p:cNvSpPr/>
          <p:nvPr/>
        </p:nvSpPr>
        <p:spPr>
          <a:xfrm>
            <a:off x="836890" y="7204591"/>
            <a:ext cx="7470219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Immediate political win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397" y="399455"/>
            <a:ext cx="4960620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Proven Impact: Pilot City Results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08397" y="1117163"/>
            <a:ext cx="13613606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Six-month pilot in a city of 5 million people—the numbers are undeniable.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397" y="1512927"/>
            <a:ext cx="13613606" cy="718768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29494" y="8700611"/>
            <a:ext cx="145256" cy="145256"/>
          </a:xfrm>
          <a:prstGeom prst="roundRect">
            <a:avLst>
              <a:gd name="adj" fmla="val 12590"/>
            </a:avLst>
          </a:prstGeom>
          <a:solidFill>
            <a:srgbClr val="D9491C"/>
          </a:solidFill>
          <a:ln/>
        </p:spPr>
      </p:sp>
      <p:sp>
        <p:nvSpPr>
          <p:cNvPr id="6" name="Text 3"/>
          <p:cNvSpPr/>
          <p:nvPr/>
        </p:nvSpPr>
        <p:spPr>
          <a:xfrm>
            <a:off x="6635710" y="8700611"/>
            <a:ext cx="603290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Before AI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391400" y="8700611"/>
            <a:ext cx="145256" cy="145256"/>
          </a:xfrm>
          <a:prstGeom prst="roundRect">
            <a:avLst>
              <a:gd name="adj" fmla="val 12590"/>
            </a:avLst>
          </a:prstGeom>
          <a:solidFill>
            <a:srgbClr val="EF997E"/>
          </a:solidFill>
          <a:ln/>
        </p:spPr>
      </p:sp>
      <p:sp>
        <p:nvSpPr>
          <p:cNvPr id="8" name="Text 5"/>
          <p:cNvSpPr/>
          <p:nvPr/>
        </p:nvSpPr>
        <p:spPr>
          <a:xfrm>
            <a:off x="7597616" y="8700611"/>
            <a:ext cx="501015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After AI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26281" y="9463207"/>
            <a:ext cx="1339572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264 lives saved per year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 a single pilot city. Scale to 100 cities: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26,400 lives annually.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Scale globally: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3.6 million lives.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508397" y="9299853"/>
            <a:ext cx="15240" cy="559118"/>
          </a:xfrm>
          <a:prstGeom prst="rect">
            <a:avLst/>
          </a:prstGeom>
          <a:solidFill>
            <a:srgbClr val="EF9C82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49808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Model: Self-Sustaining Impact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8012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Streams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18862" y="1275755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Hospital subscriptions: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$500/month per facility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8862" y="1508998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Government contracts: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National blood program partnerships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8862" y="1742242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Insurance partnerships: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Share savings from reduced emergency costs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8862" y="1975485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International funding: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WHO, Red Cross, global health organizations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418862" y="2286595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Economics at Scale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18862" y="2582227"/>
            <a:ext cx="6750368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Transaction cost: $0.05 per coordination event. At 1M transactions yearly: $50K operating cost. Revenue potential: $5-10M annually.</a:t>
            </a:r>
            <a:endParaRPr lang="en-US" sz="9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791" y="995005"/>
            <a:ext cx="6750368" cy="675036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0107811" y="8657749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10:1</a:t>
            </a:r>
            <a:endParaRPr lang="en-US" sz="23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243" y="7909798"/>
            <a:ext cx="1795343" cy="179534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139958" y="9854684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ROI for Hospitals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7468791" y="10150316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Every dollar spent saves ten in blood costs and emergency care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10107811" y="11358920"/>
            <a:ext cx="147208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88%</a:t>
            </a:r>
            <a:endParaRPr lang="en-US" sz="23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243" y="10610969"/>
            <a:ext cx="1795343" cy="179534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139958" y="12555855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Mortality Reduction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7468791" y="12851487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Deaths from blood unavailability nearly eliminated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2025-11-07T00:20:28Z</dcterms:created>
  <dcterms:modified xsi:type="dcterms:W3CDTF">2025-11-07T00:20:28Z</dcterms:modified>
</cp:coreProperties>
</file>